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9" r:id="rId4"/>
    <p:sldId id="270" r:id="rId5"/>
    <p:sldId id="274" r:id="rId6"/>
    <p:sldId id="272" r:id="rId7"/>
    <p:sldId id="271" r:id="rId8"/>
    <p:sldId id="279" r:id="rId9"/>
    <p:sldId id="277" r:id="rId10"/>
    <p:sldId id="278" r:id="rId11"/>
    <p:sldId id="263" r:id="rId12"/>
    <p:sldId id="257" r:id="rId13"/>
    <p:sldId id="262" r:id="rId14"/>
    <p:sldId id="266" r:id="rId15"/>
    <p:sldId id="282" r:id="rId16"/>
    <p:sldId id="258" r:id="rId17"/>
    <p:sldId id="259" r:id="rId18"/>
    <p:sldId id="267" r:id="rId19"/>
    <p:sldId id="280" r:id="rId20"/>
    <p:sldId id="281" r:id="rId21"/>
    <p:sldId id="285" r:id="rId22"/>
    <p:sldId id="284" r:id="rId23"/>
    <p:sldId id="265" r:id="rId24"/>
    <p:sldId id="273" r:id="rId25"/>
    <p:sldId id="260" r:id="rId2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7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92A06E-5185-4BCE-9BAE-2718C3E38589}" type="doc">
      <dgm:prSet loTypeId="urn:microsoft.com/office/officeart/2005/8/layout/radial6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F979A92-CCDA-4669-8D43-2E468C289090}">
      <dgm:prSet phldrT="[文字]"/>
      <dgm:spPr/>
      <dgm:t>
        <a:bodyPr/>
        <a:lstStyle/>
        <a:p>
          <a:r>
            <a:rPr lang="zh-TW" altLang="en-US" dirty="0" smtClean="0"/>
            <a:t>校務</a:t>
          </a:r>
          <a:endParaRPr lang="zh-TW" altLang="en-US" dirty="0"/>
        </a:p>
      </dgm:t>
    </dgm:pt>
    <dgm:pt modelId="{3E56CD48-193D-46EC-B8AA-F4710F01D7C9}" type="parTrans" cxnId="{D73EFD81-8CFF-45A9-92F5-765B6AA1C852}">
      <dgm:prSet/>
      <dgm:spPr/>
      <dgm:t>
        <a:bodyPr/>
        <a:lstStyle/>
        <a:p>
          <a:endParaRPr lang="zh-TW" altLang="en-US"/>
        </a:p>
      </dgm:t>
    </dgm:pt>
    <dgm:pt modelId="{34B82B42-C542-482E-B1A8-C2063D9F00C4}" type="sibTrans" cxnId="{D73EFD81-8CFF-45A9-92F5-765B6AA1C852}">
      <dgm:prSet/>
      <dgm:spPr/>
      <dgm:t>
        <a:bodyPr/>
        <a:lstStyle/>
        <a:p>
          <a:endParaRPr lang="zh-TW" altLang="en-US"/>
        </a:p>
      </dgm:t>
    </dgm:pt>
    <dgm:pt modelId="{F5B8459D-9B66-45A8-B910-FF3B0877EF73}">
      <dgm:prSet phldrT="[文字]"/>
      <dgm:spPr/>
      <dgm:t>
        <a:bodyPr/>
        <a:lstStyle/>
        <a:p>
          <a:r>
            <a:rPr lang="en-US" altLang="zh-TW" dirty="0" smtClean="0"/>
            <a:t>Plan</a:t>
          </a:r>
          <a:endParaRPr lang="zh-TW" altLang="en-US" dirty="0"/>
        </a:p>
      </dgm:t>
    </dgm:pt>
    <dgm:pt modelId="{1DEFE0D2-64D7-4A40-B7C0-2F42B2680994}" type="parTrans" cxnId="{A528D06F-7034-4883-97DF-4D36DBF1E098}">
      <dgm:prSet/>
      <dgm:spPr/>
      <dgm:t>
        <a:bodyPr/>
        <a:lstStyle/>
        <a:p>
          <a:endParaRPr lang="zh-TW" altLang="en-US"/>
        </a:p>
      </dgm:t>
    </dgm:pt>
    <dgm:pt modelId="{85E2038A-620E-4C8A-8C86-C9E5D8AAE616}" type="sibTrans" cxnId="{A528D06F-7034-4883-97DF-4D36DBF1E098}">
      <dgm:prSet/>
      <dgm:spPr/>
      <dgm:t>
        <a:bodyPr/>
        <a:lstStyle/>
        <a:p>
          <a:endParaRPr lang="zh-TW" altLang="en-US"/>
        </a:p>
      </dgm:t>
    </dgm:pt>
    <dgm:pt modelId="{B56D23B9-C7CC-428E-B34A-764BFDD427E9}">
      <dgm:prSet phldrT="[文字]"/>
      <dgm:spPr/>
      <dgm:t>
        <a:bodyPr/>
        <a:lstStyle/>
        <a:p>
          <a:r>
            <a:rPr lang="en-US" altLang="zh-TW" dirty="0" smtClean="0"/>
            <a:t>Do</a:t>
          </a:r>
          <a:endParaRPr lang="zh-TW" altLang="en-US" dirty="0"/>
        </a:p>
      </dgm:t>
    </dgm:pt>
    <dgm:pt modelId="{866A10B9-1FED-46D1-BFBC-0BC014D50F03}" type="parTrans" cxnId="{254494C5-33AC-4B2E-A57C-3CE4E1173AFE}">
      <dgm:prSet/>
      <dgm:spPr/>
      <dgm:t>
        <a:bodyPr/>
        <a:lstStyle/>
        <a:p>
          <a:endParaRPr lang="zh-TW" altLang="en-US"/>
        </a:p>
      </dgm:t>
    </dgm:pt>
    <dgm:pt modelId="{40FCE44C-0990-4DD0-9E8B-4AB78E1F7FF0}" type="sibTrans" cxnId="{254494C5-33AC-4B2E-A57C-3CE4E1173AFE}">
      <dgm:prSet/>
      <dgm:spPr/>
      <dgm:t>
        <a:bodyPr/>
        <a:lstStyle/>
        <a:p>
          <a:endParaRPr lang="zh-TW" altLang="en-US"/>
        </a:p>
      </dgm:t>
    </dgm:pt>
    <dgm:pt modelId="{9FCC27B9-82A4-4007-8334-5AAC04DAF789}">
      <dgm:prSet phldrT="[文字]"/>
      <dgm:spPr/>
      <dgm:t>
        <a:bodyPr/>
        <a:lstStyle/>
        <a:p>
          <a:r>
            <a:rPr lang="en-US" altLang="zh-TW" dirty="0" smtClean="0"/>
            <a:t>Check</a:t>
          </a:r>
          <a:endParaRPr lang="zh-TW" altLang="en-US" dirty="0"/>
        </a:p>
      </dgm:t>
    </dgm:pt>
    <dgm:pt modelId="{254E67E9-8473-409D-A648-CE5AB2DA1949}" type="parTrans" cxnId="{9072DCFA-D7CB-47A1-BEBD-E6153DF8346F}">
      <dgm:prSet/>
      <dgm:spPr/>
      <dgm:t>
        <a:bodyPr/>
        <a:lstStyle/>
        <a:p>
          <a:endParaRPr lang="zh-TW" altLang="en-US"/>
        </a:p>
      </dgm:t>
    </dgm:pt>
    <dgm:pt modelId="{6E9EC5B4-D2B2-4CDA-A7F9-50A73B2D456B}" type="sibTrans" cxnId="{9072DCFA-D7CB-47A1-BEBD-E6153DF8346F}">
      <dgm:prSet/>
      <dgm:spPr/>
      <dgm:t>
        <a:bodyPr/>
        <a:lstStyle/>
        <a:p>
          <a:endParaRPr lang="zh-TW" altLang="en-US"/>
        </a:p>
      </dgm:t>
    </dgm:pt>
    <dgm:pt modelId="{10D3BDB0-C8F1-4B16-88ED-0EA72DE32520}">
      <dgm:prSet phldrT="[文字]"/>
      <dgm:spPr/>
      <dgm:t>
        <a:bodyPr/>
        <a:lstStyle/>
        <a:p>
          <a:r>
            <a:rPr lang="en-US" altLang="zh-TW" dirty="0" smtClean="0"/>
            <a:t>Act</a:t>
          </a:r>
        </a:p>
        <a:p>
          <a:endParaRPr lang="zh-TW" altLang="en-US" dirty="0"/>
        </a:p>
      </dgm:t>
    </dgm:pt>
    <dgm:pt modelId="{CFBADF99-E479-47E7-A789-8F8CA24B2543}" type="parTrans" cxnId="{000C76B8-7DF5-491B-BAE6-4D31C9CE21DD}">
      <dgm:prSet/>
      <dgm:spPr/>
      <dgm:t>
        <a:bodyPr/>
        <a:lstStyle/>
        <a:p>
          <a:endParaRPr lang="zh-TW" altLang="en-US"/>
        </a:p>
      </dgm:t>
    </dgm:pt>
    <dgm:pt modelId="{2E8FA542-149D-424C-BE0D-2DD9EC0CF1A2}" type="sibTrans" cxnId="{000C76B8-7DF5-491B-BAE6-4D31C9CE21DD}">
      <dgm:prSet/>
      <dgm:spPr/>
      <dgm:t>
        <a:bodyPr/>
        <a:lstStyle/>
        <a:p>
          <a:endParaRPr lang="zh-TW" altLang="en-US"/>
        </a:p>
      </dgm:t>
    </dgm:pt>
    <dgm:pt modelId="{262B3338-2FF6-4F08-A3C2-8FEF9735E54B}" type="pres">
      <dgm:prSet presAssocID="{0E92A06E-5185-4BCE-9BAE-2718C3E3858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FE09281-E149-48D2-BD74-AACD6F724569}" type="pres">
      <dgm:prSet presAssocID="{BF979A92-CCDA-4669-8D43-2E468C289090}" presName="centerShape" presStyleLbl="node0" presStyleIdx="0" presStyleCnt="1"/>
      <dgm:spPr/>
      <dgm:t>
        <a:bodyPr/>
        <a:lstStyle/>
        <a:p>
          <a:endParaRPr lang="zh-TW" altLang="en-US"/>
        </a:p>
      </dgm:t>
    </dgm:pt>
    <dgm:pt modelId="{0640F43B-FEFE-48CA-8F46-2C9C76359681}" type="pres">
      <dgm:prSet presAssocID="{F5B8459D-9B66-45A8-B910-FF3B0877EF7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9F9C712-BC73-4BC3-AEAA-084DE239789D}" type="pres">
      <dgm:prSet presAssocID="{F5B8459D-9B66-45A8-B910-FF3B0877EF73}" presName="dummy" presStyleCnt="0"/>
      <dgm:spPr/>
    </dgm:pt>
    <dgm:pt modelId="{AD9EF8AA-1D9A-41A0-8398-F87649B277E1}" type="pres">
      <dgm:prSet presAssocID="{85E2038A-620E-4C8A-8C86-C9E5D8AAE616}" presName="sibTrans" presStyleLbl="sibTrans2D1" presStyleIdx="0" presStyleCnt="4"/>
      <dgm:spPr/>
      <dgm:t>
        <a:bodyPr/>
        <a:lstStyle/>
        <a:p>
          <a:endParaRPr lang="zh-TW" altLang="en-US"/>
        </a:p>
      </dgm:t>
    </dgm:pt>
    <dgm:pt modelId="{9A52F741-EFB9-4D6C-A56B-EC5C9B53D39B}" type="pres">
      <dgm:prSet presAssocID="{B56D23B9-C7CC-428E-B34A-764BFDD427E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E850FA4-D720-44EC-A8BE-DA86384FDA90}" type="pres">
      <dgm:prSet presAssocID="{B56D23B9-C7CC-428E-B34A-764BFDD427E9}" presName="dummy" presStyleCnt="0"/>
      <dgm:spPr/>
    </dgm:pt>
    <dgm:pt modelId="{7EE999C6-EF31-415A-AAD9-18E0E2E53645}" type="pres">
      <dgm:prSet presAssocID="{40FCE44C-0990-4DD0-9E8B-4AB78E1F7FF0}" presName="sibTrans" presStyleLbl="sibTrans2D1" presStyleIdx="1" presStyleCnt="4"/>
      <dgm:spPr/>
      <dgm:t>
        <a:bodyPr/>
        <a:lstStyle/>
        <a:p>
          <a:endParaRPr lang="zh-TW" altLang="en-US"/>
        </a:p>
      </dgm:t>
    </dgm:pt>
    <dgm:pt modelId="{8A3C7749-9473-452C-A428-7BA2017A6DBF}" type="pres">
      <dgm:prSet presAssocID="{9FCC27B9-82A4-4007-8334-5AAC04DAF78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CDC4449-39B1-4DAB-B47C-26E2D99BBF23}" type="pres">
      <dgm:prSet presAssocID="{9FCC27B9-82A4-4007-8334-5AAC04DAF789}" presName="dummy" presStyleCnt="0"/>
      <dgm:spPr/>
    </dgm:pt>
    <dgm:pt modelId="{BD3890A3-7E83-4B33-AB21-606825537849}" type="pres">
      <dgm:prSet presAssocID="{6E9EC5B4-D2B2-4CDA-A7F9-50A73B2D456B}" presName="sibTrans" presStyleLbl="sibTrans2D1" presStyleIdx="2" presStyleCnt="4"/>
      <dgm:spPr/>
      <dgm:t>
        <a:bodyPr/>
        <a:lstStyle/>
        <a:p>
          <a:endParaRPr lang="zh-TW" altLang="en-US"/>
        </a:p>
      </dgm:t>
    </dgm:pt>
    <dgm:pt modelId="{CFF63C2D-FD63-4522-9B28-1A434A47B435}" type="pres">
      <dgm:prSet presAssocID="{10D3BDB0-C8F1-4B16-88ED-0EA72DE3252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AABA301-5099-475A-9B15-C7F8C9AA8813}" type="pres">
      <dgm:prSet presAssocID="{10D3BDB0-C8F1-4B16-88ED-0EA72DE32520}" presName="dummy" presStyleCnt="0"/>
      <dgm:spPr/>
    </dgm:pt>
    <dgm:pt modelId="{B26A4E5B-E691-48B4-BABE-BA9433B278E5}" type="pres">
      <dgm:prSet presAssocID="{2E8FA542-149D-424C-BE0D-2DD9EC0CF1A2}" presName="sibTrans" presStyleLbl="sibTrans2D1" presStyleIdx="3" presStyleCnt="4"/>
      <dgm:spPr/>
      <dgm:t>
        <a:bodyPr/>
        <a:lstStyle/>
        <a:p>
          <a:endParaRPr lang="zh-TW" altLang="en-US"/>
        </a:p>
      </dgm:t>
    </dgm:pt>
  </dgm:ptLst>
  <dgm:cxnLst>
    <dgm:cxn modelId="{9072DCFA-D7CB-47A1-BEBD-E6153DF8346F}" srcId="{BF979A92-CCDA-4669-8D43-2E468C289090}" destId="{9FCC27B9-82A4-4007-8334-5AAC04DAF789}" srcOrd="2" destOrd="0" parTransId="{254E67E9-8473-409D-A648-CE5AB2DA1949}" sibTransId="{6E9EC5B4-D2B2-4CDA-A7F9-50A73B2D456B}"/>
    <dgm:cxn modelId="{32446500-EEBA-4A84-8702-41B8DD4F66DD}" type="presOf" srcId="{B56D23B9-C7CC-428E-B34A-764BFDD427E9}" destId="{9A52F741-EFB9-4D6C-A56B-EC5C9B53D39B}" srcOrd="0" destOrd="0" presId="urn:microsoft.com/office/officeart/2005/8/layout/radial6"/>
    <dgm:cxn modelId="{F43718ED-7803-44C9-A1BD-9B6DC8204011}" type="presOf" srcId="{F5B8459D-9B66-45A8-B910-FF3B0877EF73}" destId="{0640F43B-FEFE-48CA-8F46-2C9C76359681}" srcOrd="0" destOrd="0" presId="urn:microsoft.com/office/officeart/2005/8/layout/radial6"/>
    <dgm:cxn modelId="{3098E47C-080E-494B-BC20-52AADBE53D10}" type="presOf" srcId="{0E92A06E-5185-4BCE-9BAE-2718C3E38589}" destId="{262B3338-2FF6-4F08-A3C2-8FEF9735E54B}" srcOrd="0" destOrd="0" presId="urn:microsoft.com/office/officeart/2005/8/layout/radial6"/>
    <dgm:cxn modelId="{887E9966-6B22-463E-B586-62E5B882EE2B}" type="presOf" srcId="{9FCC27B9-82A4-4007-8334-5AAC04DAF789}" destId="{8A3C7749-9473-452C-A428-7BA2017A6DBF}" srcOrd="0" destOrd="0" presId="urn:microsoft.com/office/officeart/2005/8/layout/radial6"/>
    <dgm:cxn modelId="{254494C5-33AC-4B2E-A57C-3CE4E1173AFE}" srcId="{BF979A92-CCDA-4669-8D43-2E468C289090}" destId="{B56D23B9-C7CC-428E-B34A-764BFDD427E9}" srcOrd="1" destOrd="0" parTransId="{866A10B9-1FED-46D1-BFBC-0BC014D50F03}" sibTransId="{40FCE44C-0990-4DD0-9E8B-4AB78E1F7FF0}"/>
    <dgm:cxn modelId="{F10AC9EF-622C-4C57-8183-59D8F8A97F89}" type="presOf" srcId="{85E2038A-620E-4C8A-8C86-C9E5D8AAE616}" destId="{AD9EF8AA-1D9A-41A0-8398-F87649B277E1}" srcOrd="0" destOrd="0" presId="urn:microsoft.com/office/officeart/2005/8/layout/radial6"/>
    <dgm:cxn modelId="{A528D06F-7034-4883-97DF-4D36DBF1E098}" srcId="{BF979A92-CCDA-4669-8D43-2E468C289090}" destId="{F5B8459D-9B66-45A8-B910-FF3B0877EF73}" srcOrd="0" destOrd="0" parTransId="{1DEFE0D2-64D7-4A40-B7C0-2F42B2680994}" sibTransId="{85E2038A-620E-4C8A-8C86-C9E5D8AAE616}"/>
    <dgm:cxn modelId="{6280BAE6-64D0-4B4D-96F9-D5F7233EBEFC}" type="presOf" srcId="{40FCE44C-0990-4DD0-9E8B-4AB78E1F7FF0}" destId="{7EE999C6-EF31-415A-AAD9-18E0E2E53645}" srcOrd="0" destOrd="0" presId="urn:microsoft.com/office/officeart/2005/8/layout/radial6"/>
    <dgm:cxn modelId="{FCFC1DB5-BA7F-4D7B-9EB0-88174CB1485D}" type="presOf" srcId="{6E9EC5B4-D2B2-4CDA-A7F9-50A73B2D456B}" destId="{BD3890A3-7E83-4B33-AB21-606825537849}" srcOrd="0" destOrd="0" presId="urn:microsoft.com/office/officeart/2005/8/layout/radial6"/>
    <dgm:cxn modelId="{000C76B8-7DF5-491B-BAE6-4D31C9CE21DD}" srcId="{BF979A92-CCDA-4669-8D43-2E468C289090}" destId="{10D3BDB0-C8F1-4B16-88ED-0EA72DE32520}" srcOrd="3" destOrd="0" parTransId="{CFBADF99-E479-47E7-A789-8F8CA24B2543}" sibTransId="{2E8FA542-149D-424C-BE0D-2DD9EC0CF1A2}"/>
    <dgm:cxn modelId="{D2DFE3DD-5348-4774-BCDA-6A86472FA924}" type="presOf" srcId="{BF979A92-CCDA-4669-8D43-2E468C289090}" destId="{DFE09281-E149-48D2-BD74-AACD6F724569}" srcOrd="0" destOrd="0" presId="urn:microsoft.com/office/officeart/2005/8/layout/radial6"/>
    <dgm:cxn modelId="{C3B7BECD-41A3-4188-A809-CE16806A2824}" type="presOf" srcId="{10D3BDB0-C8F1-4B16-88ED-0EA72DE32520}" destId="{CFF63C2D-FD63-4522-9B28-1A434A47B435}" srcOrd="0" destOrd="0" presId="urn:microsoft.com/office/officeart/2005/8/layout/radial6"/>
    <dgm:cxn modelId="{BF0EC95A-6661-45C7-8BB3-6401DEF7E5EC}" type="presOf" srcId="{2E8FA542-149D-424C-BE0D-2DD9EC0CF1A2}" destId="{B26A4E5B-E691-48B4-BABE-BA9433B278E5}" srcOrd="0" destOrd="0" presId="urn:microsoft.com/office/officeart/2005/8/layout/radial6"/>
    <dgm:cxn modelId="{D73EFD81-8CFF-45A9-92F5-765B6AA1C852}" srcId="{0E92A06E-5185-4BCE-9BAE-2718C3E38589}" destId="{BF979A92-CCDA-4669-8D43-2E468C289090}" srcOrd="0" destOrd="0" parTransId="{3E56CD48-193D-46EC-B8AA-F4710F01D7C9}" sibTransId="{34B82B42-C542-482E-B1A8-C2063D9F00C4}"/>
    <dgm:cxn modelId="{8E1C8175-C385-4A6D-9458-03D27F4C4EBE}" type="presParOf" srcId="{262B3338-2FF6-4F08-A3C2-8FEF9735E54B}" destId="{DFE09281-E149-48D2-BD74-AACD6F724569}" srcOrd="0" destOrd="0" presId="urn:microsoft.com/office/officeart/2005/8/layout/radial6"/>
    <dgm:cxn modelId="{2854171C-8605-419B-87D9-0658F22D6325}" type="presParOf" srcId="{262B3338-2FF6-4F08-A3C2-8FEF9735E54B}" destId="{0640F43B-FEFE-48CA-8F46-2C9C76359681}" srcOrd="1" destOrd="0" presId="urn:microsoft.com/office/officeart/2005/8/layout/radial6"/>
    <dgm:cxn modelId="{6741E70C-D717-4E72-8315-F1908177C51A}" type="presParOf" srcId="{262B3338-2FF6-4F08-A3C2-8FEF9735E54B}" destId="{F9F9C712-BC73-4BC3-AEAA-084DE239789D}" srcOrd="2" destOrd="0" presId="urn:microsoft.com/office/officeart/2005/8/layout/radial6"/>
    <dgm:cxn modelId="{C0624CD5-EEF5-4ADB-82F6-F5BA2A729027}" type="presParOf" srcId="{262B3338-2FF6-4F08-A3C2-8FEF9735E54B}" destId="{AD9EF8AA-1D9A-41A0-8398-F87649B277E1}" srcOrd="3" destOrd="0" presId="urn:microsoft.com/office/officeart/2005/8/layout/radial6"/>
    <dgm:cxn modelId="{09E4EA8D-9ECC-40EB-84AA-8C601C478C6B}" type="presParOf" srcId="{262B3338-2FF6-4F08-A3C2-8FEF9735E54B}" destId="{9A52F741-EFB9-4D6C-A56B-EC5C9B53D39B}" srcOrd="4" destOrd="0" presId="urn:microsoft.com/office/officeart/2005/8/layout/radial6"/>
    <dgm:cxn modelId="{ACEA431A-9622-4F36-AFBA-A9B4C24AE12A}" type="presParOf" srcId="{262B3338-2FF6-4F08-A3C2-8FEF9735E54B}" destId="{AE850FA4-D720-44EC-A8BE-DA86384FDA90}" srcOrd="5" destOrd="0" presId="urn:microsoft.com/office/officeart/2005/8/layout/radial6"/>
    <dgm:cxn modelId="{F42181AC-89EF-4ED2-BF5A-2D12652062A1}" type="presParOf" srcId="{262B3338-2FF6-4F08-A3C2-8FEF9735E54B}" destId="{7EE999C6-EF31-415A-AAD9-18E0E2E53645}" srcOrd="6" destOrd="0" presId="urn:microsoft.com/office/officeart/2005/8/layout/radial6"/>
    <dgm:cxn modelId="{96210F12-FADB-4643-97BC-5334A5528862}" type="presParOf" srcId="{262B3338-2FF6-4F08-A3C2-8FEF9735E54B}" destId="{8A3C7749-9473-452C-A428-7BA2017A6DBF}" srcOrd="7" destOrd="0" presId="urn:microsoft.com/office/officeart/2005/8/layout/radial6"/>
    <dgm:cxn modelId="{23D548E5-0F57-4DB5-8138-0464329C7879}" type="presParOf" srcId="{262B3338-2FF6-4F08-A3C2-8FEF9735E54B}" destId="{FCDC4449-39B1-4DAB-B47C-26E2D99BBF23}" srcOrd="8" destOrd="0" presId="urn:microsoft.com/office/officeart/2005/8/layout/radial6"/>
    <dgm:cxn modelId="{FD13934D-E0AA-45A1-BA9D-5E8808B6A1D1}" type="presParOf" srcId="{262B3338-2FF6-4F08-A3C2-8FEF9735E54B}" destId="{BD3890A3-7E83-4B33-AB21-606825537849}" srcOrd="9" destOrd="0" presId="urn:microsoft.com/office/officeart/2005/8/layout/radial6"/>
    <dgm:cxn modelId="{39341033-A292-4033-BAF4-75BB74ACC2BA}" type="presParOf" srcId="{262B3338-2FF6-4F08-A3C2-8FEF9735E54B}" destId="{CFF63C2D-FD63-4522-9B28-1A434A47B435}" srcOrd="10" destOrd="0" presId="urn:microsoft.com/office/officeart/2005/8/layout/radial6"/>
    <dgm:cxn modelId="{AD7C2B1D-1DFC-48F0-9195-86721646F6A8}" type="presParOf" srcId="{262B3338-2FF6-4F08-A3C2-8FEF9735E54B}" destId="{DAABA301-5099-475A-9B15-C7F8C9AA8813}" srcOrd="11" destOrd="0" presId="urn:microsoft.com/office/officeart/2005/8/layout/radial6"/>
    <dgm:cxn modelId="{B0A40D30-852F-4641-A2E5-32E0284F6B0A}" type="presParOf" srcId="{262B3338-2FF6-4F08-A3C2-8FEF9735E54B}" destId="{B26A4E5B-E691-48B4-BABE-BA9433B278E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6A4E5B-E691-48B4-BABE-BA9433B278E5}">
      <dsp:nvSpPr>
        <dsp:cNvPr id="0" name=""/>
        <dsp:cNvSpPr/>
      </dsp:nvSpPr>
      <dsp:spPr>
        <a:xfrm>
          <a:off x="2208368" y="588188"/>
          <a:ext cx="3936190" cy="3936190"/>
        </a:xfrm>
        <a:prstGeom prst="blockArc">
          <a:avLst>
            <a:gd name="adj1" fmla="val 1080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D3890A3-7E83-4B33-AB21-606825537849}">
      <dsp:nvSpPr>
        <dsp:cNvPr id="0" name=""/>
        <dsp:cNvSpPr/>
      </dsp:nvSpPr>
      <dsp:spPr>
        <a:xfrm>
          <a:off x="2208368" y="588188"/>
          <a:ext cx="3936190" cy="3936190"/>
        </a:xfrm>
        <a:prstGeom prst="blockArc">
          <a:avLst>
            <a:gd name="adj1" fmla="val 5400000"/>
            <a:gd name="adj2" fmla="val 108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EE999C6-EF31-415A-AAD9-18E0E2E53645}">
      <dsp:nvSpPr>
        <dsp:cNvPr id="0" name=""/>
        <dsp:cNvSpPr/>
      </dsp:nvSpPr>
      <dsp:spPr>
        <a:xfrm>
          <a:off x="2208368" y="588188"/>
          <a:ext cx="3936190" cy="3936190"/>
        </a:xfrm>
        <a:prstGeom prst="blockArc">
          <a:avLst>
            <a:gd name="adj1" fmla="val 0"/>
            <a:gd name="adj2" fmla="val 54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D9EF8AA-1D9A-41A0-8398-F87649B277E1}">
      <dsp:nvSpPr>
        <dsp:cNvPr id="0" name=""/>
        <dsp:cNvSpPr/>
      </dsp:nvSpPr>
      <dsp:spPr>
        <a:xfrm>
          <a:off x="2208368" y="588188"/>
          <a:ext cx="3936190" cy="3936190"/>
        </a:xfrm>
        <a:prstGeom prst="blockArc">
          <a:avLst>
            <a:gd name="adj1" fmla="val 16200000"/>
            <a:gd name="adj2" fmla="val 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E09281-E149-48D2-BD74-AACD6F724569}">
      <dsp:nvSpPr>
        <dsp:cNvPr id="0" name=""/>
        <dsp:cNvSpPr/>
      </dsp:nvSpPr>
      <dsp:spPr>
        <a:xfrm>
          <a:off x="3271019" y="1650839"/>
          <a:ext cx="1810888" cy="18108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500" kern="1200" dirty="0" smtClean="0"/>
            <a:t>校務</a:t>
          </a:r>
          <a:endParaRPr lang="zh-TW" altLang="en-US" sz="4500" kern="1200" dirty="0"/>
        </a:p>
      </dsp:txBody>
      <dsp:txXfrm>
        <a:off x="3271019" y="1650839"/>
        <a:ext cx="1810888" cy="1810888"/>
      </dsp:txXfrm>
    </dsp:sp>
    <dsp:sp modelId="{0640F43B-FEFE-48CA-8F46-2C9C76359681}">
      <dsp:nvSpPr>
        <dsp:cNvPr id="0" name=""/>
        <dsp:cNvSpPr/>
      </dsp:nvSpPr>
      <dsp:spPr>
        <a:xfrm>
          <a:off x="3542652" y="12"/>
          <a:ext cx="1267622" cy="12676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Plan</a:t>
          </a:r>
          <a:endParaRPr lang="zh-TW" altLang="en-US" sz="2600" kern="1200" dirty="0"/>
        </a:p>
      </dsp:txBody>
      <dsp:txXfrm>
        <a:off x="3542652" y="12"/>
        <a:ext cx="1267622" cy="1267622"/>
      </dsp:txXfrm>
    </dsp:sp>
    <dsp:sp modelId="{9A52F741-EFB9-4D6C-A56B-EC5C9B53D39B}">
      <dsp:nvSpPr>
        <dsp:cNvPr id="0" name=""/>
        <dsp:cNvSpPr/>
      </dsp:nvSpPr>
      <dsp:spPr>
        <a:xfrm>
          <a:off x="5465113" y="1922472"/>
          <a:ext cx="1267622" cy="12676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Do</a:t>
          </a:r>
          <a:endParaRPr lang="zh-TW" altLang="en-US" sz="2600" kern="1200" dirty="0"/>
        </a:p>
      </dsp:txBody>
      <dsp:txXfrm>
        <a:off x="5465113" y="1922472"/>
        <a:ext cx="1267622" cy="1267622"/>
      </dsp:txXfrm>
    </dsp:sp>
    <dsp:sp modelId="{8A3C7749-9473-452C-A428-7BA2017A6DBF}">
      <dsp:nvSpPr>
        <dsp:cNvPr id="0" name=""/>
        <dsp:cNvSpPr/>
      </dsp:nvSpPr>
      <dsp:spPr>
        <a:xfrm>
          <a:off x="3542652" y="3844933"/>
          <a:ext cx="1267622" cy="12676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Check</a:t>
          </a:r>
          <a:endParaRPr lang="zh-TW" altLang="en-US" sz="2600" kern="1200" dirty="0"/>
        </a:p>
      </dsp:txBody>
      <dsp:txXfrm>
        <a:off x="3542652" y="3844933"/>
        <a:ext cx="1267622" cy="1267622"/>
      </dsp:txXfrm>
    </dsp:sp>
    <dsp:sp modelId="{CFF63C2D-FD63-4522-9B28-1A434A47B435}">
      <dsp:nvSpPr>
        <dsp:cNvPr id="0" name=""/>
        <dsp:cNvSpPr/>
      </dsp:nvSpPr>
      <dsp:spPr>
        <a:xfrm>
          <a:off x="1620192" y="1922472"/>
          <a:ext cx="1267622" cy="12676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/>
            <a:t>Act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 dirty="0"/>
        </a:p>
      </dsp:txBody>
      <dsp:txXfrm>
        <a:off x="1620192" y="1922472"/>
        <a:ext cx="1267622" cy="12676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5C9361D-3531-4547-8345-4AA53D9788CB}" type="datetimeFigureOut">
              <a:rPr lang="zh-TW" altLang="en-US" smtClean="0"/>
              <a:pPr/>
              <a:t>2013/8/1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3262D5A-9615-4B64-8B0D-E2647A5E8EA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tw.image.search.yahoo.com/images/view;_ylt=A3eg9cG.l_lRAVEA5bB21gt.;_ylu=X3oDMTIxbWwxZjFhBHNlYwNmcC10aHVtYnMEc2xrA2ltZwRvaWQDODA3MTNjN2E1MGIyOWQwMzJiYWIyMTBlOTNlYTAyMWEEZ3BvcwM0?back=http://tw.search.yahoo.com/search?ei=UTF-8&amp;p=PDCA&amp;w=555&amp;h=523&amp;imgurl=www.gembapantarei.com/pdca%20color.png&amp;rurl=http://www.gembapantarei.com/2008/12/pdca_is_about_not_telling_lies.html&amp;size=45.2KB&amp;name=From+my+40+years+of+experience+with+%3cb%3ePDCA%3c/b%3e+at+Toyota,+it&amp;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55576" y="3200400"/>
            <a:ext cx="7776864" cy="310892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張鈿富</a:t>
            </a:r>
            <a:endParaRPr lang="en-US" altLang="zh-TW" sz="4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淡江大學 </a:t>
            </a:r>
            <a:endParaRPr lang="en-US" altLang="zh-TW" sz="4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教育政策與領導研究所 教授兼</a:t>
            </a:r>
            <a:endParaRPr lang="en-US" altLang="zh-TW" sz="4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教育學院 院長</a:t>
            </a:r>
            <a:endParaRPr lang="en-US" altLang="zh-TW" sz="4000" b="1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en-US" sz="4000" b="1" dirty="0">
              <a:solidFill>
                <a:srgbClr val="002060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57200" y="1412776"/>
            <a:ext cx="8229600" cy="1440161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rgbClr val="FFFF00"/>
                </a:solidFill>
              </a:rPr>
              <a:t>校務規劃方法與應用</a:t>
            </a:r>
            <a:endParaRPr lang="zh-TW" altLang="en-US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一、校務之為何物</a:t>
            </a:r>
            <a:r>
              <a:rPr lang="en-US" altLang="zh-TW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?</a:t>
            </a:r>
            <a:endParaRPr lang="zh-TW" altLang="en-US" sz="5400" b="1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844824"/>
            <a:ext cx="7772400" cy="4174976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rgbClr val="FF0000"/>
                </a:solidFill>
              </a:rPr>
              <a:t>校務</a:t>
            </a:r>
            <a:r>
              <a:rPr lang="zh-TW" altLang="en-US" sz="4000" b="1" dirty="0" smtClean="0"/>
              <a:t>包括</a:t>
            </a:r>
            <a:r>
              <a:rPr lang="en-US" altLang="zh-TW" sz="4000" dirty="0" smtClean="0"/>
              <a:t>: </a:t>
            </a:r>
          </a:p>
          <a:p>
            <a:pPr lvl="1"/>
            <a:r>
              <a:rPr lang="zh-TW" altLang="en-US" sz="38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學校領導、行政管理、</a:t>
            </a:r>
            <a:endParaRPr lang="en-US" altLang="zh-TW" sz="3800" b="1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38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課程教學、學生學習與輔導、</a:t>
            </a:r>
            <a:endParaRPr lang="en-US" altLang="zh-TW" sz="3800" b="1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38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教師專業發展、社區關係、</a:t>
            </a:r>
            <a:endParaRPr lang="en-US" altLang="zh-TW" sz="3800" b="1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38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校友服務</a:t>
            </a:r>
            <a:r>
              <a:rPr lang="en-US" altLang="zh-TW" sz="3800" dirty="0" smtClean="0"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sz="38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800" dirty="0" smtClean="0">
                <a:latin typeface="標楷體" pitchFamily="65" charset="-120"/>
                <a:ea typeface="標楷體" pitchFamily="65" charset="-120"/>
              </a:rPr>
              <a:t>….</a:t>
            </a:r>
          </a:p>
          <a:p>
            <a:endParaRPr lang="zh-TW" alt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7772400" cy="4318992"/>
          </a:xfrm>
        </p:spPr>
        <p:txBody>
          <a:bodyPr>
            <a:normAutofit/>
          </a:bodyPr>
          <a:lstStyle/>
          <a:p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從區域看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校務涉及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學校的</a:t>
            </a:r>
            <a:r>
              <a:rPr lang="zh-TW" altLang="en-US" sz="36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外在環境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sz="3600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內部組織</a:t>
            </a:r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>;</a:t>
            </a:r>
          </a:p>
          <a:p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從時間看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校務承襲</a:t>
            </a:r>
            <a:r>
              <a:rPr lang="zh-TW" altLang="en-US" sz="36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過去的歷史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目前的現狀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以及</a:t>
            </a:r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未來的發展。</a:t>
            </a:r>
            <a:endParaRPr lang="zh-TW" altLang="en-US" sz="36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二、校務的規劃的考量</a:t>
            </a:r>
            <a:endParaRPr lang="zh-TW" alt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7772400" cy="4318992"/>
          </a:xfrm>
        </p:spPr>
        <p:txBody>
          <a:bodyPr/>
          <a:lstStyle/>
          <a:p>
            <a:pPr lvl="1"/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發展的趨勢</a:t>
            </a:r>
            <a:endParaRPr lang="en-US" altLang="zh-TW" sz="3600" b="1" dirty="0" smtClean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sz="36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科技的發展</a:t>
            </a:r>
            <a:r>
              <a:rPr lang="en-US" altLang="zh-TW" sz="36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;</a:t>
            </a:r>
          </a:p>
          <a:p>
            <a:pPr lvl="2"/>
            <a:r>
              <a:rPr lang="zh-TW" altLang="en-US" sz="36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競爭型態的改變</a:t>
            </a:r>
            <a:r>
              <a:rPr lang="en-US" altLang="zh-TW" sz="36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; </a:t>
            </a:r>
          </a:p>
          <a:p>
            <a:pPr lvl="2"/>
            <a:r>
              <a:rPr lang="zh-TW" altLang="en-US" sz="36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政策的導向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;</a:t>
            </a:r>
          </a:p>
          <a:p>
            <a:pPr lvl="2"/>
            <a:endParaRPr lang="zh-TW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組織的限制</a:t>
            </a:r>
            <a:endParaRPr lang="en-US" altLang="zh-TW" sz="3600" b="1" dirty="0" smtClean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人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個人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正式組織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非正式組織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lvl="2"/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錢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預算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社會資源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lvl="2"/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物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需要管理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…)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7772400" cy="1224136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三、校務規劃的方法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2060848"/>
            <a:ext cx="7772400" cy="3958952"/>
          </a:xfrm>
        </p:spPr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rgbClr val="7030A0"/>
                </a:solidFill>
              </a:rPr>
              <a:t>PDCA</a:t>
            </a:r>
          </a:p>
          <a:p>
            <a:r>
              <a:rPr lang="en-US" altLang="zh-TW" sz="5400" b="1" dirty="0" smtClean="0">
                <a:solidFill>
                  <a:srgbClr val="7030A0"/>
                </a:solidFill>
              </a:rPr>
              <a:t>SWOT</a:t>
            </a:r>
          </a:p>
          <a:p>
            <a:r>
              <a:rPr lang="en-US" altLang="zh-TW" sz="5400" b="1" dirty="0" smtClean="0">
                <a:solidFill>
                  <a:srgbClr val="7030A0"/>
                </a:solidFill>
              </a:rPr>
              <a:t>SWOTS</a:t>
            </a:r>
            <a:endParaRPr lang="zh-TW" altLang="en-US" sz="5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rgbClr val="0070C0"/>
                </a:solidFill>
                <a:latin typeface="+mn-lt"/>
                <a:ea typeface="標楷體" pitchFamily="65" charset="-120"/>
              </a:rPr>
              <a:t>1.</a:t>
            </a:r>
            <a:r>
              <a:rPr lang="zh-TW" altLang="en-US" sz="5400" b="1" dirty="0" smtClean="0">
                <a:solidFill>
                  <a:srgbClr val="0070C0"/>
                </a:solidFill>
                <a:latin typeface="+mn-lt"/>
                <a:ea typeface="標楷體" pitchFamily="65" charset="-120"/>
              </a:rPr>
              <a:t> </a:t>
            </a:r>
            <a:r>
              <a:rPr lang="en-US" altLang="zh-TW" sz="5400" b="1" dirty="0" smtClean="0">
                <a:solidFill>
                  <a:srgbClr val="FF0000"/>
                </a:solidFill>
                <a:latin typeface="+mn-lt"/>
                <a:ea typeface="標楷體" pitchFamily="65" charset="-120"/>
              </a:rPr>
              <a:t>PDCA</a:t>
            </a:r>
            <a:endParaRPr lang="zh-TW" altLang="en-US" sz="5400" b="1" dirty="0">
              <a:solidFill>
                <a:srgbClr val="FF0000"/>
              </a:solidFill>
              <a:latin typeface="+mn-lt"/>
              <a:ea typeface="標楷體" pitchFamily="65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</p:nvPr>
        </p:nvGraphicFramePr>
        <p:xfrm>
          <a:off x="467544" y="1412776"/>
          <a:ext cx="835292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772400" cy="4823048"/>
          </a:xfrm>
        </p:spPr>
        <p:txBody>
          <a:bodyPr/>
          <a:lstStyle/>
          <a:p>
            <a:r>
              <a:rPr lang="en-US" altLang="zh-TW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PDCA </a:t>
            </a:r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循環或稱</a:t>
            </a:r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戴明環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1920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年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該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循環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最早由</a:t>
            </a:r>
            <a:r>
              <a:rPr lang="zh-TW" altLang="en-US" sz="36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舒華特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博士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(Walter A. </a:t>
            </a:r>
            <a:r>
              <a:rPr lang="en-US" altLang="zh-TW" sz="3600" dirty="0" err="1" smtClean="0">
                <a:latin typeface="標楷體" pitchFamily="65" charset="-120"/>
                <a:ea typeface="標楷體" pitchFamily="65" charset="-120"/>
              </a:rPr>
              <a:t>Shewhart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提出；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1980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年代由</a:t>
            </a:r>
            <a:r>
              <a:rPr lang="zh-TW" altLang="en-US" sz="36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戴明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博士（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W. Edwards Deming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）發展為</a:t>
            </a:r>
            <a:r>
              <a:rPr lang="en-US" altLang="zh-TW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PDSA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循環而逐漸受世人重視。</a:t>
            </a: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http://ts3.mm.bing.net/th?id=H.4954580866893702&amp;pid=15.1&amp;H=150&amp;W=16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548680"/>
            <a:ext cx="6768751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pdca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1520" y="692696"/>
            <a:ext cx="8496944" cy="5831929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772400" cy="5039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5400" b="1" dirty="0" smtClean="0">
                <a:solidFill>
                  <a:srgbClr val="FF0000"/>
                </a:solidFill>
                <a:ea typeface="標楷體" pitchFamily="65" charset="-120"/>
              </a:rPr>
              <a:t>SWOT</a:t>
            </a:r>
            <a:r>
              <a:rPr lang="en-US" altLang="zh-TW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的意義為何</a:t>
            </a:r>
            <a:r>
              <a:rPr lang="en-US" altLang="zh-TW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?</a:t>
            </a:r>
          </a:p>
          <a:p>
            <a:endParaRPr lang="en-US" altLang="zh-TW" sz="4400" dirty="0" smtClean="0"/>
          </a:p>
          <a:p>
            <a:r>
              <a:rPr lang="zh-TW" altLang="en-US" sz="4400" dirty="0" smtClean="0"/>
              <a:t>為何要</a:t>
            </a:r>
            <a:r>
              <a:rPr lang="en-US" altLang="zh-TW" sz="4400" b="1" dirty="0" smtClean="0">
                <a:solidFill>
                  <a:srgbClr val="7030A0"/>
                </a:solidFill>
              </a:rPr>
              <a:t>SWOT</a:t>
            </a:r>
            <a:r>
              <a:rPr lang="zh-TW" altLang="en-US" sz="4400" dirty="0" smtClean="0"/>
              <a:t> 分析</a:t>
            </a:r>
            <a:r>
              <a:rPr lang="en-US" altLang="zh-TW" sz="4400" dirty="0" smtClean="0"/>
              <a:t>?</a:t>
            </a:r>
          </a:p>
          <a:p>
            <a:r>
              <a:rPr lang="zh-TW" altLang="en-US" sz="4400" dirty="0" smtClean="0"/>
              <a:t>如何進行 </a:t>
            </a:r>
            <a:r>
              <a:rPr lang="en-US" altLang="zh-TW" sz="4400" b="1" dirty="0" smtClean="0">
                <a:solidFill>
                  <a:srgbClr val="7030A0"/>
                </a:solidFill>
              </a:rPr>
              <a:t>SWOT</a:t>
            </a:r>
            <a:r>
              <a:rPr lang="en-US" altLang="zh-TW" sz="4400" dirty="0" smtClean="0"/>
              <a:t> </a:t>
            </a:r>
            <a:r>
              <a:rPr lang="zh-TW" altLang="en-US" sz="4400" dirty="0" smtClean="0"/>
              <a:t>分析 </a:t>
            </a:r>
            <a:r>
              <a:rPr lang="en-US" altLang="zh-TW" sz="4400" dirty="0" smtClean="0"/>
              <a:t>?</a:t>
            </a:r>
            <a:endParaRPr lang="zh-TW" altLang="en-US" sz="4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95536" y="1505689"/>
            <a:ext cx="8568952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3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優勢</a:t>
            </a:r>
            <a:r>
              <a:rPr kumimoji="1" lang="zh-TW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、</a:t>
            </a:r>
            <a:r>
              <a:rPr kumimoji="1" lang="zh-TW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劣勢</a:t>
            </a:r>
            <a:r>
              <a:rPr kumimoji="1" lang="zh-TW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、</a:t>
            </a:r>
            <a:r>
              <a:rPr kumimoji="1" lang="zh-TW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機會</a:t>
            </a:r>
            <a:r>
              <a:rPr kumimoji="1" lang="zh-TW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與</a:t>
            </a:r>
            <a:r>
              <a:rPr kumimoji="1" lang="zh-TW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威脅</a:t>
            </a:r>
            <a:r>
              <a:rPr kumimoji="1" lang="zh-TW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kumimoji="1" lang="en-US" altLang="zh-TW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(SWOT) </a:t>
            </a:r>
            <a:r>
              <a:rPr kumimoji="1" lang="zh-TW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分析</a:t>
            </a:r>
            <a:endParaRPr kumimoji="1" lang="en-US" altLang="zh-TW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1" lang="zh-TW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依據</a:t>
            </a:r>
            <a:r>
              <a:rPr kumimoji="1" lang="zh-TW" alt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自我定位</a:t>
            </a:r>
            <a:r>
              <a:rPr kumimoji="1" lang="zh-TW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及</a:t>
            </a:r>
            <a:r>
              <a:rPr kumimoji="1" lang="en-US" altLang="zh-TW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SWOT</a:t>
            </a:r>
            <a:r>
              <a:rPr kumimoji="1" lang="zh-TW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分析</a:t>
            </a:r>
            <a:r>
              <a:rPr kumimoji="1" lang="zh-TW" alt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研訂發展策略</a:t>
            </a:r>
            <a:endParaRPr kumimoji="1" lang="en-US" altLang="zh-TW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1" lang="zh-TW" altLang="en-US" sz="3600" dirty="0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協助</a:t>
            </a:r>
            <a:r>
              <a:rPr kumimoji="1" lang="zh-TW" alt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校務發展計畫</a:t>
            </a:r>
            <a:r>
              <a:rPr kumimoji="1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、延續既有教學成效，進一步</a:t>
            </a:r>
            <a:r>
              <a:rPr kumimoji="1" lang="zh-TW" alt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確保學生有效學習</a:t>
            </a:r>
            <a:r>
              <a:rPr kumimoji="1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;</a:t>
            </a:r>
            <a:endParaRPr kumimoji="1" lang="zh-TW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772400" cy="4895056"/>
          </a:xfrm>
        </p:spPr>
        <p:txBody>
          <a:bodyPr>
            <a:normAutofit/>
          </a:bodyPr>
          <a:lstStyle/>
          <a:p>
            <a:r>
              <a:rPr lang="zh-TW" altLang="en-US" sz="5400" b="1" u="sng" dirty="0" smtClean="0">
                <a:solidFill>
                  <a:srgbClr val="FF0000"/>
                </a:solidFill>
              </a:rPr>
              <a:t>分析舉例</a:t>
            </a:r>
            <a:r>
              <a:rPr lang="en-US" altLang="zh-TW" sz="5400" b="1" dirty="0" smtClean="0"/>
              <a:t>:</a:t>
            </a:r>
          </a:p>
          <a:p>
            <a:pPr lvl="1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sz="4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組織</a:t>
            </a: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為標的</a:t>
            </a:r>
            <a:endParaRPr lang="en-US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sz="4800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環境</a:t>
            </a: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為範圍</a:t>
            </a:r>
            <a:endParaRPr lang="en-US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sz="48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發展</a:t>
            </a: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為目標</a:t>
            </a:r>
            <a:endParaRPr lang="en-US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sz="48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策略</a:t>
            </a: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為方法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sz="6000" dirty="0" smtClean="0"/>
              <a:t>以  </a:t>
            </a:r>
            <a:r>
              <a:rPr lang="en-US" altLang="zh-TW" sz="6000" dirty="0" smtClean="0"/>
              <a:t>OO</a:t>
            </a:r>
            <a:r>
              <a:rPr lang="zh-TW" altLang="en-US" sz="6000" dirty="0" smtClean="0"/>
              <a:t> 為例</a:t>
            </a:r>
            <a:r>
              <a:rPr lang="en-US" altLang="zh-TW" sz="6000" dirty="0" smtClean="0"/>
              <a:t>:</a:t>
            </a:r>
            <a:endParaRPr lang="zh-TW" altLang="en-US" sz="6000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ts2.mm.bing.net/th?id=H.4731483089338749&amp;pid=15.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4904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51520" y="188641"/>
          <a:ext cx="8424936" cy="6408711"/>
        </p:xfrm>
        <a:graphic>
          <a:graphicData uri="http://schemas.openxmlformats.org/drawingml/2006/table">
            <a:tbl>
              <a:tblPr/>
              <a:tblGrid>
                <a:gridCol w="4021329"/>
                <a:gridCol w="4403607"/>
              </a:tblGrid>
              <a:tr h="696734"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latin typeface="Times New Roman"/>
                          <a:ea typeface="標楷體"/>
                          <a:cs typeface="Times New Roman"/>
                        </a:rPr>
                        <a:t>外在機會</a:t>
                      </a:r>
                      <a:r>
                        <a:rPr lang="en-US" sz="2400" kern="0" dirty="0">
                          <a:latin typeface="Times New Roman"/>
                          <a:ea typeface="標楷體"/>
                          <a:cs typeface="Times New Roman"/>
                        </a:rPr>
                        <a:t>(Opportunities)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2400" kern="0">
                          <a:latin typeface="Times New Roman"/>
                          <a:ea typeface="標楷體"/>
                          <a:cs typeface="Times New Roman"/>
                        </a:rPr>
                        <a:t>外在威脅</a:t>
                      </a:r>
                      <a:r>
                        <a:rPr lang="en-US" sz="2400" kern="0">
                          <a:latin typeface="Times New Roman"/>
                          <a:ea typeface="標楷體"/>
                          <a:cs typeface="Times New Roman"/>
                        </a:rPr>
                        <a:t>(Threats)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2314728">
                <a:tc>
                  <a:txBody>
                    <a:bodyPr/>
                    <a:lstStyle/>
                    <a:p>
                      <a:pPr marL="165735" indent="-165735" eaLnBrk="0" hangingPunct="0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O1.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外界對本校辦學評價高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165735" indent="-165735" eaLnBrk="0" hangingPunct="0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O2.外籍生來台人數增加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165735" indent="-165735" eaLnBrk="0" hangingPunct="0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O3.陸生來台就學人數日益增多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165735" indent="-165735" eaLnBrk="0" hangingPunct="0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O4.政府重視產學合作、學用合一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T1.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少子化日益嚴重，生源日漸減少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T2.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名校招生誘因提升，爭搶優秀學生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T3.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生源日漸區域化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96734"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2400" kern="0">
                          <a:latin typeface="Times New Roman"/>
                          <a:ea typeface="標楷體"/>
                          <a:cs typeface="Times New Roman"/>
                        </a:rPr>
                        <a:t>內部優勢</a:t>
                      </a:r>
                      <a:r>
                        <a:rPr lang="en-US" sz="2400" kern="0">
                          <a:latin typeface="Times New Roman"/>
                          <a:ea typeface="標楷體"/>
                          <a:cs typeface="Times New Roman"/>
                        </a:rPr>
                        <a:t>(Strength)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2400" kern="0">
                          <a:latin typeface="Times New Roman"/>
                          <a:ea typeface="標楷體"/>
                          <a:cs typeface="Times New Roman"/>
                        </a:rPr>
                        <a:t>內部劣勢</a:t>
                      </a:r>
                      <a:r>
                        <a:rPr lang="en-US" sz="2400" kern="0">
                          <a:latin typeface="Times New Roman"/>
                          <a:ea typeface="標楷體"/>
                          <a:cs typeface="Times New Roman"/>
                        </a:rPr>
                        <a:t>(Weaknesses)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700515">
                <a:tc>
                  <a:txBody>
                    <a:bodyPr/>
                    <a:lstStyle/>
                    <a:p>
                      <a:pPr marL="148590" indent="-148590" eaLnBrk="0" hangingPunct="0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S1.以「三化」為理念，課程專博兼備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148590" indent="-148590" eaLnBrk="0" hangingPunct="0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S2.師資優良、學生輔導機制健全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148590" indent="-148590" eaLnBrk="0" hangingPunct="0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S3.圖書與資訊資源豐富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148590" indent="-148590" eaLnBrk="0" hangingPunct="0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S4.校務資訊系統完備，資訊化程度高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W1.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生源素質滑落疑慮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W2.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生師比略高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W3.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教學空間與設備仍有強化空間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W4.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重點發展領域積極建立中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7772400" cy="4318992"/>
          </a:xfrm>
        </p:spPr>
        <p:txBody>
          <a:bodyPr>
            <a:normAutofit/>
          </a:bodyPr>
          <a:lstStyle/>
          <a:p>
            <a:r>
              <a:rPr lang="zh-TW" altLang="en-US" sz="5400" dirty="0" smtClean="0"/>
              <a:t>如何從</a:t>
            </a:r>
            <a:r>
              <a:rPr lang="en-US" altLang="zh-TW" sz="5400" b="1" dirty="0" smtClean="0">
                <a:solidFill>
                  <a:srgbClr val="7030A0"/>
                </a:solidFill>
              </a:rPr>
              <a:t>SWOT</a:t>
            </a:r>
            <a:r>
              <a:rPr lang="en-US" altLang="zh-TW" sz="5400" dirty="0" smtClean="0"/>
              <a:t> </a:t>
            </a:r>
            <a:r>
              <a:rPr lang="zh-TW" altLang="en-US" sz="5400" dirty="0" smtClean="0"/>
              <a:t>導出發展的策略 </a:t>
            </a:r>
            <a:r>
              <a:rPr lang="en-US" altLang="zh-TW" sz="5400" dirty="0" smtClean="0"/>
              <a:t>(</a:t>
            </a:r>
            <a:r>
              <a:rPr lang="en-US" altLang="zh-TW" sz="5400" b="1" dirty="0" smtClean="0">
                <a:solidFill>
                  <a:srgbClr val="0070C0"/>
                </a:solidFill>
              </a:rPr>
              <a:t>SWOT</a:t>
            </a:r>
            <a:r>
              <a:rPr lang="en-US" altLang="zh-TW" sz="5400" b="1" dirty="0" smtClean="0">
                <a:solidFill>
                  <a:srgbClr val="7030A0"/>
                </a:solidFill>
              </a:rPr>
              <a:t>S</a:t>
            </a:r>
            <a:r>
              <a:rPr lang="en-US" altLang="zh-TW" sz="5400" dirty="0" smtClean="0"/>
              <a:t>)?</a:t>
            </a:r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rgbClr val="0070C0"/>
                </a:solidFill>
                <a:latin typeface="+mn-lt"/>
                <a:ea typeface="標楷體" pitchFamily="65" charset="-120"/>
              </a:rPr>
              <a:t>3.</a:t>
            </a:r>
            <a:r>
              <a:rPr lang="zh-TW" altLang="en-US" sz="5400" b="1" dirty="0" smtClean="0">
                <a:solidFill>
                  <a:srgbClr val="0070C0"/>
                </a:solidFill>
                <a:latin typeface="+mn-lt"/>
                <a:ea typeface="標楷體" pitchFamily="65" charset="-120"/>
              </a:rPr>
              <a:t> </a:t>
            </a:r>
            <a:r>
              <a:rPr lang="en-US" altLang="zh-TW" sz="5400" b="1" dirty="0" smtClean="0">
                <a:solidFill>
                  <a:srgbClr val="0070C0"/>
                </a:solidFill>
                <a:latin typeface="+mn-lt"/>
                <a:ea typeface="標楷體" pitchFamily="65" charset="-120"/>
              </a:rPr>
              <a:t>SWOTS</a:t>
            </a:r>
            <a:endParaRPr lang="zh-TW" altLang="en-US" sz="5400" b="1" dirty="0">
              <a:solidFill>
                <a:srgbClr val="0070C0"/>
              </a:solidFill>
              <a:latin typeface="+mn-lt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0" hangingPunct="0"/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活用</a:t>
            </a:r>
            <a:r>
              <a:rPr lang="zh-TW" altLang="zh-TW" sz="40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優勢</a:t>
            </a:r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掌握</a:t>
            </a:r>
            <a:r>
              <a:rPr lang="zh-TW" altLang="zh-TW" sz="40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機會</a:t>
            </a:r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之策略</a:t>
            </a:r>
          </a:p>
          <a:p>
            <a:pPr eaLnBrk="0" hangingPunct="0"/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利用</a:t>
            </a:r>
            <a:r>
              <a:rPr lang="zh-TW" altLang="zh-TW" sz="40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優勢</a:t>
            </a:r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消除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威脅</a:t>
            </a:r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之策略</a:t>
            </a:r>
          </a:p>
          <a:p>
            <a:pPr eaLnBrk="0" hangingPunct="0"/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掌握</a:t>
            </a:r>
            <a:r>
              <a:rPr lang="zh-TW" altLang="zh-TW" sz="40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機會</a:t>
            </a:r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改善</a:t>
            </a:r>
            <a:r>
              <a:rPr lang="zh-TW" altLang="zh-TW" sz="40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劣勢</a:t>
            </a:r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之策略</a:t>
            </a:r>
          </a:p>
          <a:p>
            <a:pPr eaLnBrk="0" hangingPunct="0"/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改善</a:t>
            </a:r>
            <a:r>
              <a:rPr lang="zh-TW" altLang="zh-TW" sz="40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劣勢</a:t>
            </a:r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減少</a:t>
            </a:r>
            <a:r>
              <a:rPr lang="zh-TW" altLang="zh-TW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威脅</a:t>
            </a:r>
            <a:r>
              <a:rPr lang="zh-TW" altLang="zh-TW" sz="4000" b="1" dirty="0" smtClean="0">
                <a:latin typeface="標楷體" pitchFamily="65" charset="-120"/>
                <a:ea typeface="標楷體" pitchFamily="65" charset="-120"/>
              </a:rPr>
              <a:t>之策略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s2.mm.bing.net/th?id=H.4770631717488637&amp;pid=15.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208912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ts3.mm.bing.net/th?id=H.4637199996292006&amp;pid=15.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8064896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ts3.mm.bing.net/th?id=H.4621957120394550&amp;pid=15.1"/>
          <p:cNvPicPr>
            <a:picLocks noChangeAspect="1" noChangeArrowheads="1"/>
          </p:cNvPicPr>
          <p:nvPr/>
        </p:nvPicPr>
        <p:blipFill>
          <a:blip r:embed="rId2" cstate="print">
            <a:lum bright="-8000" contrast="10000"/>
          </a:blip>
          <a:srcRect/>
          <a:stretch>
            <a:fillRect/>
          </a:stretch>
        </p:blipFill>
        <p:spPr bwMode="auto">
          <a:xfrm>
            <a:off x="539552" y="692696"/>
            <a:ext cx="7842905" cy="525658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51521" y="260651"/>
          <a:ext cx="8640958" cy="6366351"/>
        </p:xfrm>
        <a:graphic>
          <a:graphicData uri="http://schemas.openxmlformats.org/drawingml/2006/table">
            <a:tbl>
              <a:tblPr/>
              <a:tblGrid>
                <a:gridCol w="2708658"/>
                <a:gridCol w="2966150"/>
                <a:gridCol w="2966150"/>
              </a:tblGrid>
              <a:tr h="333957">
                <a:tc rowSpan="2">
                  <a:txBody>
                    <a:bodyPr/>
                    <a:lstStyle/>
                    <a:p>
                      <a:pPr algn="r" eaLnBrk="0" hangingPunct="0">
                        <a:spcBef>
                          <a:spcPts val="120"/>
                        </a:spcBef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外部因素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內部因素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1600" kern="0">
                          <a:latin typeface="Calibri"/>
                          <a:ea typeface="標楷體"/>
                          <a:cs typeface="Times New Roman"/>
                        </a:rPr>
                        <a:t>外在機會</a:t>
                      </a:r>
                      <a:r>
                        <a:rPr lang="en-US" sz="1600" kern="0">
                          <a:latin typeface="Calibri"/>
                          <a:ea typeface="標楷體"/>
                          <a:cs typeface="Times New Roman"/>
                        </a:rPr>
                        <a:t>(Opportunities)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1600" kern="0">
                          <a:latin typeface="Calibri"/>
                          <a:ea typeface="標楷體"/>
                          <a:cs typeface="Times New Roman"/>
                        </a:rPr>
                        <a:t>外在威脅</a:t>
                      </a:r>
                      <a:r>
                        <a:rPr lang="en-US" sz="1600" kern="0">
                          <a:latin typeface="Calibri"/>
                          <a:ea typeface="標楷體"/>
                          <a:cs typeface="Times New Roman"/>
                        </a:rPr>
                        <a:t>(Threats)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1885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735" indent="-165735" eaLnBrk="0" hangingPunct="0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O1.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外界對本校辦學評價高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165735" indent="-165735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O2.外籍生來台人數增加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165735" indent="-165735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O3.陸生來台就學人數日益增多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165735" indent="-165735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O4.政府重視產學合作、學用合一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T1.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少子化日益嚴重，生源日漸減少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T2.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名校招生誘因提升，爭搶優秀學生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T3.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生源日漸區域化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33957"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1600" kern="0">
                          <a:latin typeface="Calibri"/>
                          <a:ea typeface="標楷體"/>
                          <a:cs typeface="Times New Roman"/>
                        </a:rPr>
                        <a:t>內部優勢</a:t>
                      </a:r>
                      <a:r>
                        <a:rPr lang="en-US" sz="1600" kern="0">
                          <a:latin typeface="Calibri"/>
                          <a:ea typeface="標楷體"/>
                          <a:cs typeface="Times New Roman"/>
                        </a:rPr>
                        <a:t>(Strength)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活用優勢掌握機會之策略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利用優勢消除威脅之策略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1697292">
                <a:tc>
                  <a:txBody>
                    <a:bodyPr/>
                    <a:lstStyle/>
                    <a:p>
                      <a:pPr marL="148590" indent="-148590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S1.以「三化」為理念，課程專博兼備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148590" indent="-148590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S2.師資優良、學生輔導機制健全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148590" indent="-148590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S3.圖書與資訊資源豐富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148590" indent="-148590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S4.校務資訊系統完備，資訊化程度高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強化實務教學，拓展校外實習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2.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檢核學生基本素養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3.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檢核學生專業核心能力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4.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精進職涯接軌機制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5.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強化英語授課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6.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深化學生國際交流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精進自評品保機制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2.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整合在校生、畢業生、雇主資源，回饋改進教學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3.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扎根新生定向輔導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4.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落實教師評鑑與教學評量，提升教師能量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5.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落實校訂境外生倍增計畫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333957"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1600" kern="0">
                          <a:latin typeface="Calibri"/>
                          <a:ea typeface="標楷體"/>
                          <a:cs typeface="Times New Roman"/>
                        </a:rPr>
                        <a:t>內部劣勢</a:t>
                      </a:r>
                      <a:r>
                        <a:rPr lang="en-US" sz="1600" kern="0">
                          <a:latin typeface="Calibri"/>
                          <a:ea typeface="標楷體"/>
                          <a:cs typeface="Times New Roman"/>
                        </a:rPr>
                        <a:t>(Weaknesses)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掌握機會改善劣勢之策略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改善劣勢減少威脅之策略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377019">
                <a:tc>
                  <a:txBody>
                    <a:bodyPr/>
                    <a:lstStyle/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W1.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生源素質滑落疑慮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W2.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生師比略高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W3.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教學空間與設備仍有強化空間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200025" indent="-200025" eaLnBrk="0" hangingPunct="0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Calibri"/>
                          <a:ea typeface="標楷體"/>
                          <a:cs typeface="Times New Roman"/>
                        </a:rPr>
                        <a:t>W4.</a:t>
                      </a:r>
                      <a:r>
                        <a:rPr lang="zh-TW" sz="1600" kern="100">
                          <a:latin typeface="Calibri"/>
                          <a:ea typeface="標楷體"/>
                          <a:cs typeface="Times New Roman"/>
                        </a:rPr>
                        <a:t>重點發展領域積極建立中</a:t>
                      </a:r>
                      <a:endParaRPr lang="zh-TW" sz="16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配合校訂彩繪學院教學特色，增顯專業核心能力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2.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發展學位、學分學程，提升就業競爭力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3.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延攬及留用優秀人才，強化師資陣容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4.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營造優質教學環境，提升學習成效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5.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延聘業師大師，深化學用合一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持續深化專業課程改革，確保教學品質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2.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精進教學專業與推動創新教學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3.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強化教學設備、以提升學習成效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  <a:p>
                      <a:pPr marL="342900" lvl="0" indent="-342900" eaLnBrk="0" hangingPunct="0">
                        <a:spcAft>
                          <a:spcPts val="0"/>
                        </a:spcAft>
                        <a:buSzPts val="800"/>
                        <a:buFont typeface="Wingdings"/>
                        <a:buChar char=""/>
                        <a:tabLst>
                          <a:tab pos="127635" algn="l"/>
                        </a:tabLst>
                      </a:pPr>
                      <a:r>
                        <a:rPr lang="en-US" sz="1600" kern="100" dirty="0">
                          <a:latin typeface="Calibri"/>
                          <a:ea typeface="標楷體"/>
                          <a:cs typeface="Times New Roman"/>
                        </a:rPr>
                        <a:t>4.</a:t>
                      </a:r>
                      <a:r>
                        <a:rPr lang="zh-TW" sz="1600" kern="100" dirty="0">
                          <a:latin typeface="Calibri"/>
                          <a:ea typeface="標楷體"/>
                          <a:cs typeface="Times New Roman"/>
                        </a:rPr>
                        <a:t>發展重點研究，建立特色</a:t>
                      </a:r>
                      <a:endParaRPr lang="zh-TW" sz="16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 smtClean="0"/>
              <a:t>如何應用到自己的組織</a:t>
            </a:r>
            <a:r>
              <a:rPr lang="en-US" altLang="zh-TW" sz="4400" dirty="0" smtClean="0"/>
              <a:t>?</a:t>
            </a:r>
          </a:p>
          <a:p>
            <a:r>
              <a:rPr lang="zh-TW" altLang="en-US" sz="4400" dirty="0" smtClean="0"/>
              <a:t>如何避免偏</a:t>
            </a:r>
            <a:r>
              <a:rPr lang="en-US" altLang="zh-TW" sz="4400" dirty="0" smtClean="0"/>
              <a:t>/</a:t>
            </a:r>
            <a:r>
              <a:rPr lang="zh-TW" altLang="en-US" sz="4400" dirty="0" smtClean="0"/>
              <a:t>失</a:t>
            </a:r>
            <a:r>
              <a:rPr lang="en-US" altLang="zh-TW" sz="4400" dirty="0" smtClean="0"/>
              <a:t>?</a:t>
            </a:r>
            <a:endParaRPr lang="zh-TW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四、如何方法善用</a:t>
            </a:r>
            <a:r>
              <a:rPr lang="en-US" altLang="zh-TW" sz="5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?</a:t>
            </a:r>
            <a:endParaRPr lang="zh-TW" altLang="en-US" sz="5400" b="1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7772400" cy="4318992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由內而外的檢視</a:t>
            </a:r>
            <a:endParaRPr lang="en-US" altLang="zh-TW" sz="4000" b="1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領導者必須有親身的體會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共識的凝聚</a:t>
            </a:r>
            <a:endParaRPr lang="en-US" altLang="zh-TW" sz="4000" b="1" dirty="0" smtClean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40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沒有共識則沒有共行的力量</a:t>
            </a:r>
            <a:endParaRPr lang="zh-TW" altLang="en-US" sz="4000" b="1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2276872"/>
            <a:ext cx="7772400" cy="23042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6000" dirty="0" smtClean="0"/>
              <a:t>			</a:t>
            </a:r>
            <a:r>
              <a:rPr lang="en-US" altLang="zh-TW" sz="6000" b="1" dirty="0" smtClean="0">
                <a:solidFill>
                  <a:srgbClr val="7030A0"/>
                </a:solidFill>
              </a:rPr>
              <a:t>Q &amp; A</a:t>
            </a:r>
            <a:endParaRPr lang="zh-TW" altLang="en-US" sz="6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140</TotalTime>
  <Words>901</Words>
  <Application>Microsoft Office PowerPoint</Application>
  <PresentationFormat>如螢幕大小 (4:3)</PresentationFormat>
  <Paragraphs>127</Paragraphs>
  <Slides>25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26" baseType="lpstr">
      <vt:lpstr>公正</vt:lpstr>
      <vt:lpstr>校務規劃方法與應用</vt:lpstr>
      <vt:lpstr>一、校務之為何物?</vt:lpstr>
      <vt:lpstr>投影片 3</vt:lpstr>
      <vt:lpstr>二、校務的規劃的考量</vt:lpstr>
      <vt:lpstr>投影片 5</vt:lpstr>
      <vt:lpstr>三、校務規劃的方法</vt:lpstr>
      <vt:lpstr>1. PDCA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3. SWOTS</vt:lpstr>
      <vt:lpstr>投影片 18</vt:lpstr>
      <vt:lpstr>投影片 19</vt:lpstr>
      <vt:lpstr>投影片 20</vt:lpstr>
      <vt:lpstr>投影片 21</vt:lpstr>
      <vt:lpstr>投影片 22</vt:lpstr>
      <vt:lpstr>投影片 23</vt:lpstr>
      <vt:lpstr>四、如何方法善用?</vt:lpstr>
      <vt:lpstr>投影片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43</cp:revision>
  <dcterms:created xsi:type="dcterms:W3CDTF">2013-05-28T14:19:01Z</dcterms:created>
  <dcterms:modified xsi:type="dcterms:W3CDTF">2013-07-31T23:50:18Z</dcterms:modified>
</cp:coreProperties>
</file>